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9" r:id="rId2"/>
    <p:sldId id="262" r:id="rId3"/>
    <p:sldId id="258" r:id="rId4"/>
    <p:sldId id="259" r:id="rId5"/>
    <p:sldId id="257" r:id="rId6"/>
    <p:sldId id="261" r:id="rId7"/>
    <p:sldId id="263" r:id="rId8"/>
    <p:sldId id="277" r:id="rId9"/>
    <p:sldId id="264" r:id="rId10"/>
    <p:sldId id="265" r:id="rId11"/>
    <p:sldId id="275" r:id="rId12"/>
    <p:sldId id="278" r:id="rId13"/>
    <p:sldId id="269" r:id="rId14"/>
    <p:sldId id="268" r:id="rId15"/>
    <p:sldId id="270" r:id="rId16"/>
    <p:sldId id="271" r:id="rId17"/>
    <p:sldId id="273" r:id="rId18"/>
    <p:sldId id="266" r:id="rId19"/>
    <p:sldId id="260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EA8C4"/>
    <a:srgbClr val="BF8EDA"/>
    <a:srgbClr val="C290DE"/>
    <a:srgbClr val="DFA6FF"/>
    <a:srgbClr val="CC66FF"/>
    <a:srgbClr val="F286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121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008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33518-B646-FC42-B21F-A0DAFEFE4225}" type="datetimeFigureOut">
              <a:rPr lang="en-US" smtClean="0"/>
              <a:pPr/>
              <a:t>12/19/11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4DF-004F-BA45-A4EA-C132230A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286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4843" t="5597"/>
          <a:stretch>
            <a:fillRect/>
          </a:stretch>
        </p:blipFill>
        <p:spPr>
          <a:xfrm>
            <a:off x="234683" y="759316"/>
            <a:ext cx="4610826" cy="48979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4970" y="1757409"/>
            <a:ext cx="40638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pple Casual"/>
                <a:cs typeface="Apple Casual"/>
              </a:rPr>
              <a:t>Leveraging the childhood game of M.A.S.H. to forecast crucial life outcomes (like which celebrity we will marry)</a:t>
            </a:r>
            <a:endParaRPr lang="en-US" sz="3200" dirty="0">
              <a:latin typeface="Apple Casual"/>
              <a:cs typeface="Apple Casu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462" y="6200990"/>
            <a:ext cx="8909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Krystal Bowden * Emily Ginsberg * Michelle Kramer * </a:t>
            </a:r>
            <a:r>
              <a:rPr lang="en-US" dirty="0" err="1" smtClean="0">
                <a:latin typeface="Apple Casual"/>
                <a:cs typeface="Apple Casual"/>
              </a:rPr>
              <a:t>Pia</a:t>
            </a:r>
            <a:r>
              <a:rPr lang="en-US" dirty="0" smtClean="0">
                <a:latin typeface="Apple Casual"/>
                <a:cs typeface="Apple Casual"/>
              </a:rPr>
              <a:t> Roy * Stefanie </a:t>
            </a:r>
            <a:r>
              <a:rPr lang="en-US" dirty="0" err="1" smtClean="0">
                <a:latin typeface="Apple Casual"/>
                <a:cs typeface="Apple Casual"/>
              </a:rPr>
              <a:t>Schussel</a:t>
            </a:r>
            <a:endParaRPr lang="en-US" dirty="0">
              <a:latin typeface="Apple Casual"/>
              <a:cs typeface="Apple Casu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What color will my car be???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61255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ple Casual"/>
                <a:ea typeface="+mj-ea"/>
                <a:cs typeface="Apple Casual"/>
              </a:rPr>
              <a:t>Model 1: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ple Casual"/>
                <a:ea typeface="+mj-ea"/>
                <a:cs typeface="Apple Casual"/>
              </a:rPr>
              <a:t> Inputs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ple Casual"/>
              <a:ea typeface="+mj-ea"/>
              <a:cs typeface="Apple Casual"/>
            </a:endParaRPr>
          </a:p>
        </p:txBody>
      </p:sp>
      <p:pic>
        <p:nvPicPr>
          <p:cNvPr id="8" name="Picture 7" descr="1Screen Shot 2011-12-12 at 12.30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187" y="1327956"/>
            <a:ext cx="7085242" cy="4083395"/>
          </a:xfrm>
          <a:prstGeom prst="rect">
            <a:avLst/>
          </a:prstGeom>
          <a:ln w="19050">
            <a:solidFill>
              <a:srgbClr val="3EA8C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end up in a shack???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836703" y="0"/>
            <a:ext cx="74704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ple Casual"/>
                <a:ea typeface="+mj-ea"/>
                <a:cs typeface="Apple Casual"/>
              </a:rPr>
              <a:t>Model 1: </a:t>
            </a:r>
            <a:r>
              <a:rPr lang="en-US" sz="3600" dirty="0" smtClean="0">
                <a:latin typeface="Apple Casual"/>
                <a:ea typeface="+mj-ea"/>
                <a:cs typeface="Apple Casual"/>
              </a:rPr>
              <a:t>Selecting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ple Casual"/>
                <a:ea typeface="+mj-ea"/>
                <a:cs typeface="Apple Casual"/>
              </a:rPr>
              <a:t>category options </a:t>
            </a:r>
            <a:r>
              <a:rPr lang="en-US" sz="3600" dirty="0" smtClean="0">
                <a:latin typeface="Apple Casual"/>
                <a:ea typeface="+mj-ea"/>
                <a:cs typeface="Apple Casual"/>
              </a:rPr>
              <a:t>based on preference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ple Casual"/>
              <a:ea typeface="+mj-ea"/>
              <a:cs typeface="Apple Casual"/>
            </a:endParaRPr>
          </a:p>
        </p:txBody>
      </p:sp>
      <p:pic>
        <p:nvPicPr>
          <p:cNvPr id="10" name="Picture 9" descr="Screen shot 2011-12-12 at 12.30.0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117" y="1717214"/>
            <a:ext cx="6812207" cy="3574010"/>
          </a:xfrm>
          <a:prstGeom prst="rect">
            <a:avLst/>
          </a:prstGeom>
          <a:ln w="19050">
            <a:solidFill>
              <a:srgbClr val="3EA8C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end up in a shack???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836703" y="0"/>
            <a:ext cx="74704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ple Casual"/>
                <a:ea typeface="+mj-ea"/>
                <a:cs typeface="Apple Casual"/>
              </a:rPr>
              <a:t>Model 1: Selecting category options </a:t>
            </a:r>
            <a:r>
              <a:rPr lang="en-US" sz="3600" dirty="0" smtClean="0">
                <a:latin typeface="Apple Casual"/>
                <a:ea typeface="+mj-ea"/>
                <a:cs typeface="Apple Casual"/>
              </a:rPr>
              <a:t>based on preference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pple Casual"/>
              <a:ea typeface="+mj-ea"/>
              <a:cs typeface="Apple Casual"/>
            </a:endParaRPr>
          </a:p>
        </p:txBody>
      </p:sp>
      <p:pic>
        <p:nvPicPr>
          <p:cNvPr id="5" name="Picture 4" descr="Screen shot 2011-12-12 at 12.32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187" y="1746068"/>
            <a:ext cx="7074324" cy="3566258"/>
          </a:xfrm>
          <a:prstGeom prst="rect">
            <a:avLst/>
          </a:prstGeom>
          <a:ln w="19050">
            <a:solidFill>
              <a:srgbClr val="3EA8C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have a litter of kids???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1-12-11 at 2.39.37 PM.png"/>
          <p:cNvPicPr>
            <a:picLocks noChangeAspect="1"/>
          </p:cNvPicPr>
          <p:nvPr/>
        </p:nvPicPr>
        <p:blipFill>
          <a:blip r:embed="rId2"/>
          <a:srcRect b="5937"/>
          <a:stretch>
            <a:fillRect/>
          </a:stretch>
        </p:blipFill>
        <p:spPr>
          <a:xfrm>
            <a:off x="2899022" y="1722967"/>
            <a:ext cx="4630402" cy="4557572"/>
          </a:xfrm>
          <a:prstGeom prst="rect">
            <a:avLst/>
          </a:prstGeom>
          <a:ln w="19050">
            <a:solidFill>
              <a:srgbClr val="3EA8C4"/>
            </a:solidFill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56584" y="-46373"/>
            <a:ext cx="7030216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pple Casual"/>
                <a:cs typeface="Apple Casual"/>
              </a:rPr>
              <a:t>Playing the game of M.A.S.H.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become a CEO???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656584" y="23412"/>
            <a:ext cx="7030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pple Casual"/>
                <a:ea typeface="+mj-ea"/>
                <a:cs typeface="Apple Casual"/>
              </a:rPr>
              <a:t>The </a:t>
            </a:r>
            <a:r>
              <a:rPr lang="en-US" sz="3600" dirty="0" smtClean="0">
                <a:latin typeface="Apple Casual"/>
                <a:ea typeface="+mj-ea"/>
                <a:cs typeface="Apple Casual"/>
              </a:rPr>
              <a:t>results of Model 2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 descr="Screen Shot 2011-12-12 at 12.35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145" y="1628183"/>
            <a:ext cx="6964965" cy="4042926"/>
          </a:xfrm>
          <a:prstGeom prst="rect">
            <a:avLst/>
          </a:prstGeom>
          <a:ln w="19050">
            <a:solidFill>
              <a:srgbClr val="3EA8C4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marry Justin </a:t>
            </a:r>
            <a:r>
              <a:rPr lang="en-US" sz="3200" dirty="0" err="1" smtClean="0">
                <a:solidFill>
                  <a:srgbClr val="000000"/>
                </a:solidFill>
              </a:rPr>
              <a:t>Bieber</a:t>
            </a:r>
            <a:r>
              <a:rPr lang="en-US" sz="3200" dirty="0" smtClean="0">
                <a:solidFill>
                  <a:srgbClr val="000000"/>
                </a:solidFill>
              </a:rPr>
              <a:t>?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923" y="2305992"/>
            <a:ext cx="4010406" cy="2786177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2808482" y="1417638"/>
            <a:ext cx="4859314" cy="4167261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363478" y="2179094"/>
            <a:ext cx="5726176" cy="2913075"/>
          </a:xfrm>
          <a:custGeom>
            <a:avLst/>
            <a:gdLst>
              <a:gd name="connsiteX0" fmla="*/ 190424 w 7596341"/>
              <a:gd name="connsiteY0" fmla="*/ 43630 h 2376799"/>
              <a:gd name="connsiteX1" fmla="*/ 1722764 w 7596341"/>
              <a:gd name="connsiteY1" fmla="*/ 485413 h 2376799"/>
              <a:gd name="connsiteX2" fmla="*/ 3903933 w 7596341"/>
              <a:gd name="connsiteY2" fmla="*/ 1065254 h 2376799"/>
              <a:gd name="connsiteX3" fmla="*/ 4635592 w 7596341"/>
              <a:gd name="connsiteY3" fmla="*/ 1244729 h 2376799"/>
              <a:gd name="connsiteX4" fmla="*/ 6071298 w 7596341"/>
              <a:gd name="connsiteY4" fmla="*/ 1714124 h 2376799"/>
              <a:gd name="connsiteX5" fmla="*/ 6733932 w 7596341"/>
              <a:gd name="connsiteY5" fmla="*/ 1948821 h 2376799"/>
              <a:gd name="connsiteX6" fmla="*/ 7341346 w 7596341"/>
              <a:gd name="connsiteY6" fmla="*/ 2238742 h 2376799"/>
              <a:gd name="connsiteX7" fmla="*/ 7520809 w 7596341"/>
              <a:gd name="connsiteY7" fmla="*/ 2335382 h 2376799"/>
              <a:gd name="connsiteX8" fmla="*/ 7589833 w 7596341"/>
              <a:gd name="connsiteY8" fmla="*/ 2376799 h 2376799"/>
              <a:gd name="connsiteX9" fmla="*/ 7576029 w 7596341"/>
              <a:gd name="connsiteY9" fmla="*/ 2362994 h 23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96341" h="2376799">
                <a:moveTo>
                  <a:pt x="190424" y="43630"/>
                </a:moveTo>
                <a:cubicBezTo>
                  <a:pt x="932169" y="174534"/>
                  <a:pt x="0" y="0"/>
                  <a:pt x="1722764" y="485413"/>
                </a:cubicBezTo>
                <a:cubicBezTo>
                  <a:pt x="2446878" y="689442"/>
                  <a:pt x="3175953" y="875484"/>
                  <a:pt x="3903933" y="1065254"/>
                </a:cubicBezTo>
                <a:cubicBezTo>
                  <a:pt x="4146929" y="1128598"/>
                  <a:pt x="4396908" y="1166693"/>
                  <a:pt x="4635592" y="1244729"/>
                </a:cubicBezTo>
                <a:lnTo>
                  <a:pt x="6071298" y="1714124"/>
                </a:lnTo>
                <a:cubicBezTo>
                  <a:pt x="6293449" y="1788666"/>
                  <a:pt x="6518930" y="1855647"/>
                  <a:pt x="6733932" y="1948821"/>
                </a:cubicBezTo>
                <a:cubicBezTo>
                  <a:pt x="7368307" y="2223735"/>
                  <a:pt x="6942414" y="2021129"/>
                  <a:pt x="7341346" y="2238742"/>
                </a:cubicBezTo>
                <a:cubicBezTo>
                  <a:pt x="7403659" y="2272733"/>
                  <a:pt x="7463512" y="2294453"/>
                  <a:pt x="7520809" y="2335382"/>
                </a:cubicBezTo>
                <a:cubicBezTo>
                  <a:pt x="7551427" y="2357254"/>
                  <a:pt x="7544211" y="2376799"/>
                  <a:pt x="7589833" y="2376799"/>
                </a:cubicBezTo>
                <a:cubicBezTo>
                  <a:pt x="7596341" y="2376799"/>
                  <a:pt x="7580630" y="2367596"/>
                  <a:pt x="7576029" y="2362994"/>
                </a:cubicBezTo>
              </a:path>
            </a:pathLst>
          </a:cu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7214622">
            <a:off x="2515878" y="2055374"/>
            <a:ext cx="5726176" cy="2913075"/>
          </a:xfrm>
          <a:custGeom>
            <a:avLst/>
            <a:gdLst>
              <a:gd name="connsiteX0" fmla="*/ 190424 w 7596341"/>
              <a:gd name="connsiteY0" fmla="*/ 43630 h 2376799"/>
              <a:gd name="connsiteX1" fmla="*/ 1722764 w 7596341"/>
              <a:gd name="connsiteY1" fmla="*/ 485413 h 2376799"/>
              <a:gd name="connsiteX2" fmla="*/ 3903933 w 7596341"/>
              <a:gd name="connsiteY2" fmla="*/ 1065254 h 2376799"/>
              <a:gd name="connsiteX3" fmla="*/ 4635592 w 7596341"/>
              <a:gd name="connsiteY3" fmla="*/ 1244729 h 2376799"/>
              <a:gd name="connsiteX4" fmla="*/ 6071298 w 7596341"/>
              <a:gd name="connsiteY4" fmla="*/ 1714124 h 2376799"/>
              <a:gd name="connsiteX5" fmla="*/ 6733932 w 7596341"/>
              <a:gd name="connsiteY5" fmla="*/ 1948821 h 2376799"/>
              <a:gd name="connsiteX6" fmla="*/ 7341346 w 7596341"/>
              <a:gd name="connsiteY6" fmla="*/ 2238742 h 2376799"/>
              <a:gd name="connsiteX7" fmla="*/ 7520809 w 7596341"/>
              <a:gd name="connsiteY7" fmla="*/ 2335382 h 2376799"/>
              <a:gd name="connsiteX8" fmla="*/ 7589833 w 7596341"/>
              <a:gd name="connsiteY8" fmla="*/ 2376799 h 2376799"/>
              <a:gd name="connsiteX9" fmla="*/ 7576029 w 7596341"/>
              <a:gd name="connsiteY9" fmla="*/ 2362994 h 237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96341" h="2376799">
                <a:moveTo>
                  <a:pt x="190424" y="43630"/>
                </a:moveTo>
                <a:cubicBezTo>
                  <a:pt x="932169" y="174534"/>
                  <a:pt x="0" y="0"/>
                  <a:pt x="1722764" y="485413"/>
                </a:cubicBezTo>
                <a:cubicBezTo>
                  <a:pt x="2446878" y="689442"/>
                  <a:pt x="3175953" y="875484"/>
                  <a:pt x="3903933" y="1065254"/>
                </a:cubicBezTo>
                <a:cubicBezTo>
                  <a:pt x="4146929" y="1128598"/>
                  <a:pt x="4396908" y="1166693"/>
                  <a:pt x="4635592" y="1244729"/>
                </a:cubicBezTo>
                <a:lnTo>
                  <a:pt x="6071298" y="1714124"/>
                </a:lnTo>
                <a:cubicBezTo>
                  <a:pt x="6293449" y="1788666"/>
                  <a:pt x="6518930" y="1855647"/>
                  <a:pt x="6733932" y="1948821"/>
                </a:cubicBezTo>
                <a:cubicBezTo>
                  <a:pt x="7368307" y="2223735"/>
                  <a:pt x="6942414" y="2021129"/>
                  <a:pt x="7341346" y="2238742"/>
                </a:cubicBezTo>
                <a:cubicBezTo>
                  <a:pt x="7403659" y="2272733"/>
                  <a:pt x="7463512" y="2294453"/>
                  <a:pt x="7520809" y="2335382"/>
                </a:cubicBezTo>
                <a:cubicBezTo>
                  <a:pt x="7551427" y="2357254"/>
                  <a:pt x="7544211" y="2376799"/>
                  <a:pt x="7589833" y="2376799"/>
                </a:cubicBezTo>
                <a:cubicBezTo>
                  <a:pt x="7596341" y="2376799"/>
                  <a:pt x="7580630" y="2367596"/>
                  <a:pt x="7576029" y="2362994"/>
                </a:cubicBezTo>
              </a:path>
            </a:pathLst>
          </a:cu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16839"/>
          <a:stretch>
            <a:fillRect/>
          </a:stretch>
        </p:blipFill>
        <p:spPr>
          <a:xfrm>
            <a:off x="3567894" y="1786372"/>
            <a:ext cx="3375955" cy="37433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Where will I live?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794677" y="1362414"/>
            <a:ext cx="4859314" cy="4167261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4399" y="1792445"/>
            <a:ext cx="3048000" cy="4572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What will I be when I grow up?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794677" y="1362414"/>
            <a:ext cx="4859314" cy="5002031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1-12-11 at 1.59.00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3556" b="-113"/>
          <a:stretch>
            <a:fillRect/>
          </a:stretch>
        </p:blipFill>
        <p:spPr>
          <a:xfrm>
            <a:off x="1728895" y="1875939"/>
            <a:ext cx="7318470" cy="3174666"/>
          </a:xfrm>
          <a:ln w="19050">
            <a:solidFill>
              <a:srgbClr val="3EA8C4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0" y="-13806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What color will my car be???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56584" y="-46373"/>
            <a:ext cx="7030216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pple Casual"/>
                <a:cs typeface="Apple Casual"/>
              </a:rPr>
              <a:t>Model results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5625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pple Casual"/>
                <a:cs typeface="Apple Casual"/>
              </a:rPr>
              <a:t>Other uses for our model</a:t>
            </a:r>
            <a:endParaRPr lang="en-US" sz="3600" dirty="0"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6486" y="1600200"/>
            <a:ext cx="6740313" cy="248912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Maximize company output, taking into consideration budgetary restrictions and priorities</a:t>
            </a:r>
          </a:p>
          <a:p>
            <a:r>
              <a:rPr lang="en-US" sz="2800" dirty="0" smtClean="0"/>
              <a:t>Create project teams based on employee preferences and experience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all my dreams come true???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46486" y="5219825"/>
            <a:ext cx="6740313" cy="9556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we don’t get a job come graduation, we can open a chain of fortune tellers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31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Why is it called M.A.S.H.?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What will I be when I grow up???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70354" y="1587336"/>
            <a:ext cx="1241087" cy="1125572"/>
          </a:xfrm>
          <a:prstGeom prst="rect">
            <a:avLst/>
          </a:prstGeom>
          <a:solidFill>
            <a:srgbClr val="3EA8C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M</a:t>
            </a:r>
            <a:endParaRPr lang="en-US" sz="7200" dirty="0"/>
          </a:p>
        </p:txBody>
      </p:sp>
      <p:sp>
        <p:nvSpPr>
          <p:cNvPr id="6" name="Rectangle 5"/>
          <p:cNvSpPr/>
          <p:nvPr/>
        </p:nvSpPr>
        <p:spPr>
          <a:xfrm>
            <a:off x="2170354" y="2890872"/>
            <a:ext cx="1241087" cy="1125572"/>
          </a:xfrm>
          <a:prstGeom prst="rect">
            <a:avLst/>
          </a:prstGeom>
          <a:solidFill>
            <a:srgbClr val="3EA8C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A</a:t>
            </a:r>
            <a:endParaRPr lang="en-US" sz="7200" dirty="0"/>
          </a:p>
        </p:txBody>
      </p:sp>
      <p:sp>
        <p:nvSpPr>
          <p:cNvPr id="7" name="Rectangle 6"/>
          <p:cNvSpPr/>
          <p:nvPr/>
        </p:nvSpPr>
        <p:spPr>
          <a:xfrm>
            <a:off x="2170354" y="4194408"/>
            <a:ext cx="1241087" cy="1125572"/>
          </a:xfrm>
          <a:prstGeom prst="rect">
            <a:avLst/>
          </a:prstGeom>
          <a:solidFill>
            <a:srgbClr val="3EA8C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S</a:t>
            </a:r>
            <a:endParaRPr lang="en-US" sz="7200" dirty="0"/>
          </a:p>
        </p:txBody>
      </p:sp>
      <p:sp>
        <p:nvSpPr>
          <p:cNvPr id="8" name="Rectangle 7"/>
          <p:cNvSpPr/>
          <p:nvPr/>
        </p:nvSpPr>
        <p:spPr>
          <a:xfrm>
            <a:off x="2170354" y="5497944"/>
            <a:ext cx="1241087" cy="1125572"/>
          </a:xfrm>
          <a:prstGeom prst="rect">
            <a:avLst/>
          </a:prstGeom>
          <a:solidFill>
            <a:srgbClr val="3EA8C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H</a:t>
            </a:r>
            <a:endParaRPr lang="en-US" sz="7200" dirty="0"/>
          </a:p>
        </p:txBody>
      </p:sp>
      <p:sp>
        <p:nvSpPr>
          <p:cNvPr id="10" name="Rectangle 9"/>
          <p:cNvSpPr/>
          <p:nvPr/>
        </p:nvSpPr>
        <p:spPr>
          <a:xfrm>
            <a:off x="3411441" y="1587336"/>
            <a:ext cx="5079797" cy="1125572"/>
          </a:xfrm>
          <a:prstGeom prst="rect">
            <a:avLst/>
          </a:prstGeom>
          <a:noFill/>
          <a:ln>
            <a:solidFill>
              <a:srgbClr val="3EA8C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200" dirty="0" smtClean="0">
                <a:solidFill>
                  <a:srgbClr val="3EA8C4"/>
                </a:solidFill>
              </a:rPr>
              <a:t>ANSION</a:t>
            </a:r>
            <a:endParaRPr lang="en-US" sz="7200" dirty="0">
              <a:solidFill>
                <a:srgbClr val="3EA8C4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11441" y="2890872"/>
            <a:ext cx="5079797" cy="1125572"/>
          </a:xfrm>
          <a:prstGeom prst="rect">
            <a:avLst/>
          </a:prstGeom>
          <a:noFill/>
          <a:ln>
            <a:solidFill>
              <a:srgbClr val="3EA8C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200" dirty="0" smtClean="0">
                <a:solidFill>
                  <a:srgbClr val="3EA8C4"/>
                </a:solidFill>
              </a:rPr>
              <a:t>PARTMENT</a:t>
            </a:r>
            <a:endParaRPr lang="en-US" sz="7200" dirty="0">
              <a:solidFill>
                <a:srgbClr val="3EA8C4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11441" y="4194408"/>
            <a:ext cx="5079797" cy="1125572"/>
          </a:xfrm>
          <a:prstGeom prst="rect">
            <a:avLst/>
          </a:prstGeom>
          <a:noFill/>
          <a:ln>
            <a:solidFill>
              <a:srgbClr val="3EA8C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200" dirty="0" smtClean="0">
                <a:solidFill>
                  <a:srgbClr val="3EA8C4"/>
                </a:solidFill>
              </a:rPr>
              <a:t>HACK</a:t>
            </a:r>
            <a:endParaRPr lang="en-US" sz="7200" dirty="0">
              <a:solidFill>
                <a:srgbClr val="3EA8C4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11441" y="5497944"/>
            <a:ext cx="5079797" cy="1125572"/>
          </a:xfrm>
          <a:prstGeom prst="rect">
            <a:avLst/>
          </a:prstGeom>
          <a:noFill/>
          <a:ln>
            <a:solidFill>
              <a:srgbClr val="3EA8C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200" dirty="0" smtClean="0">
                <a:solidFill>
                  <a:srgbClr val="3EA8C4"/>
                </a:solidFill>
              </a:rPr>
              <a:t>OUSE</a:t>
            </a:r>
            <a:endParaRPr lang="en-US" sz="7200" dirty="0">
              <a:solidFill>
                <a:srgbClr val="3EA8C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286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Apple Casual"/>
                <a:cs typeface="Apple Casual"/>
              </a:rPr>
              <a:t>Questions?</a:t>
            </a:r>
          </a:p>
          <a:p>
            <a:pPr algn="ctr"/>
            <a:endParaRPr lang="en-US" sz="4800" dirty="0" smtClean="0">
              <a:latin typeface="Apple Casual"/>
              <a:cs typeface="Apple Casu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30" y="94227"/>
            <a:ext cx="3011945" cy="30119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8933" y="38334"/>
            <a:ext cx="3282559" cy="27669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rcRect b="28409"/>
          <a:stretch>
            <a:fillRect/>
          </a:stretch>
        </p:blipFill>
        <p:spPr>
          <a:xfrm>
            <a:off x="83730" y="3667334"/>
            <a:ext cx="2749131" cy="29153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rcRect b="18309"/>
          <a:stretch>
            <a:fillRect/>
          </a:stretch>
        </p:blipFill>
        <p:spPr>
          <a:xfrm>
            <a:off x="5798933" y="3441841"/>
            <a:ext cx="3282559" cy="3217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3727" y="1417638"/>
            <a:ext cx="6823073" cy="513179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fun game that helps young girls predict their futures </a:t>
            </a:r>
          </a:p>
          <a:p>
            <a:r>
              <a:rPr lang="en-US" sz="2800" dirty="0" smtClean="0"/>
              <a:t>Based on the output of the game, the player will determine her:</a:t>
            </a:r>
          </a:p>
          <a:p>
            <a:pPr lvl="1"/>
            <a:r>
              <a:rPr lang="en-US" sz="2400" dirty="0" smtClean="0"/>
              <a:t>Husband</a:t>
            </a:r>
          </a:p>
          <a:p>
            <a:pPr lvl="1"/>
            <a:r>
              <a:rPr lang="en-US" sz="2400" dirty="0" smtClean="0"/>
              <a:t>Living situation</a:t>
            </a:r>
          </a:p>
          <a:p>
            <a:pPr lvl="1"/>
            <a:r>
              <a:rPr lang="en-US" sz="2400" dirty="0" smtClean="0"/>
              <a:t>Career</a:t>
            </a:r>
          </a:p>
          <a:p>
            <a:pPr lvl="1"/>
            <a:r>
              <a:rPr lang="en-US" sz="2400" dirty="0" smtClean="0"/>
              <a:t>Number of children</a:t>
            </a:r>
          </a:p>
          <a:p>
            <a:pPr lvl="1"/>
            <a:r>
              <a:rPr lang="en-US" sz="2400" dirty="0" smtClean="0"/>
              <a:t>Any other question she wants answered!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2657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What is M.A.S.H.?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LIFE QUESTION: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Who will I marry???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595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How does M.A.S.H. work?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7589" y="1417638"/>
            <a:ext cx="5258016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You provide life options per decision category</a:t>
            </a:r>
          </a:p>
          <a:p>
            <a:r>
              <a:rPr lang="en-US" sz="2800" dirty="0" smtClean="0"/>
              <a:t>You are assigned a luck score by drawing a spiral and counting the number of rings</a:t>
            </a:r>
          </a:p>
          <a:p>
            <a:r>
              <a:rPr lang="en-US" sz="2800" dirty="0" smtClean="0"/>
              <a:t>Using the luck score, you go through the category options and eliminate an option every time you reach your luck score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How many kids will I have???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137126" y="2554082"/>
            <a:ext cx="1282213" cy="1298668"/>
          </a:xfrm>
          <a:custGeom>
            <a:avLst/>
            <a:gdLst>
              <a:gd name="connsiteX0" fmla="*/ 552194 w 1282213"/>
              <a:gd name="connsiteY0" fmla="*/ 0 h 1298668"/>
              <a:gd name="connsiteX1" fmla="*/ 303707 w 1282213"/>
              <a:gd name="connsiteY1" fmla="*/ 13806 h 1298668"/>
              <a:gd name="connsiteX2" fmla="*/ 207073 w 1282213"/>
              <a:gd name="connsiteY2" fmla="*/ 124252 h 1298668"/>
              <a:gd name="connsiteX3" fmla="*/ 165658 w 1282213"/>
              <a:gd name="connsiteY3" fmla="*/ 151863 h 1298668"/>
              <a:gd name="connsiteX4" fmla="*/ 138048 w 1282213"/>
              <a:gd name="connsiteY4" fmla="*/ 193280 h 1298668"/>
              <a:gd name="connsiteX5" fmla="*/ 55219 w 1282213"/>
              <a:gd name="connsiteY5" fmla="*/ 276115 h 1298668"/>
              <a:gd name="connsiteX6" fmla="*/ 41414 w 1282213"/>
              <a:gd name="connsiteY6" fmla="*/ 317532 h 1298668"/>
              <a:gd name="connsiteX7" fmla="*/ 13804 w 1282213"/>
              <a:gd name="connsiteY7" fmla="*/ 372755 h 1298668"/>
              <a:gd name="connsiteX8" fmla="*/ 0 w 1282213"/>
              <a:gd name="connsiteY8" fmla="*/ 441783 h 1298668"/>
              <a:gd name="connsiteX9" fmla="*/ 13804 w 1282213"/>
              <a:gd name="connsiteY9" fmla="*/ 800733 h 1298668"/>
              <a:gd name="connsiteX10" fmla="*/ 55219 w 1282213"/>
              <a:gd name="connsiteY10" fmla="*/ 883567 h 1298668"/>
              <a:gd name="connsiteX11" fmla="*/ 82829 w 1282213"/>
              <a:gd name="connsiteY11" fmla="*/ 938790 h 1298668"/>
              <a:gd name="connsiteX12" fmla="*/ 207073 w 1282213"/>
              <a:gd name="connsiteY12" fmla="*/ 1076847 h 1298668"/>
              <a:gd name="connsiteX13" fmla="*/ 317511 w 1282213"/>
              <a:gd name="connsiteY13" fmla="*/ 1159682 h 1298668"/>
              <a:gd name="connsiteX14" fmla="*/ 441755 w 1282213"/>
              <a:gd name="connsiteY14" fmla="*/ 1228711 h 1298668"/>
              <a:gd name="connsiteX15" fmla="*/ 565999 w 1282213"/>
              <a:gd name="connsiteY15" fmla="*/ 1256322 h 1298668"/>
              <a:gd name="connsiteX16" fmla="*/ 635023 w 1282213"/>
              <a:gd name="connsiteY16" fmla="*/ 1270128 h 1298668"/>
              <a:gd name="connsiteX17" fmla="*/ 980145 w 1282213"/>
              <a:gd name="connsiteY17" fmla="*/ 1228711 h 1298668"/>
              <a:gd name="connsiteX18" fmla="*/ 1021560 w 1282213"/>
              <a:gd name="connsiteY18" fmla="*/ 1201099 h 1298668"/>
              <a:gd name="connsiteX19" fmla="*/ 1145804 w 1282213"/>
              <a:gd name="connsiteY19" fmla="*/ 1049236 h 1298668"/>
              <a:gd name="connsiteX20" fmla="*/ 1159608 w 1282213"/>
              <a:gd name="connsiteY20" fmla="*/ 1007819 h 1298668"/>
              <a:gd name="connsiteX21" fmla="*/ 1187218 w 1282213"/>
              <a:gd name="connsiteY21" fmla="*/ 938790 h 1298668"/>
              <a:gd name="connsiteX22" fmla="*/ 1214828 w 1282213"/>
              <a:gd name="connsiteY22" fmla="*/ 786927 h 1298668"/>
              <a:gd name="connsiteX23" fmla="*/ 1228633 w 1282213"/>
              <a:gd name="connsiteY23" fmla="*/ 745510 h 1298668"/>
              <a:gd name="connsiteX24" fmla="*/ 1187218 w 1282213"/>
              <a:gd name="connsiteY24" fmla="*/ 345143 h 1298668"/>
              <a:gd name="connsiteX25" fmla="*/ 1090584 w 1282213"/>
              <a:gd name="connsiteY25" fmla="*/ 248503 h 1298668"/>
              <a:gd name="connsiteX26" fmla="*/ 1007755 w 1282213"/>
              <a:gd name="connsiteY26" fmla="*/ 234697 h 1298668"/>
              <a:gd name="connsiteX27" fmla="*/ 924926 w 1282213"/>
              <a:gd name="connsiteY27" fmla="*/ 193280 h 1298668"/>
              <a:gd name="connsiteX28" fmla="*/ 745462 w 1282213"/>
              <a:gd name="connsiteY28" fmla="*/ 165669 h 1298668"/>
              <a:gd name="connsiteX29" fmla="*/ 538389 w 1282213"/>
              <a:gd name="connsiteY29" fmla="*/ 179474 h 1298668"/>
              <a:gd name="connsiteX30" fmla="*/ 455560 w 1282213"/>
              <a:gd name="connsiteY30" fmla="*/ 207086 h 1298668"/>
              <a:gd name="connsiteX31" fmla="*/ 386536 w 1282213"/>
              <a:gd name="connsiteY31" fmla="*/ 289920 h 1298668"/>
              <a:gd name="connsiteX32" fmla="*/ 331316 w 1282213"/>
              <a:gd name="connsiteY32" fmla="*/ 358949 h 1298668"/>
              <a:gd name="connsiteX33" fmla="*/ 289902 w 1282213"/>
              <a:gd name="connsiteY33" fmla="*/ 497006 h 1298668"/>
              <a:gd name="connsiteX34" fmla="*/ 303707 w 1282213"/>
              <a:gd name="connsiteY34" fmla="*/ 745510 h 1298668"/>
              <a:gd name="connsiteX35" fmla="*/ 372731 w 1282213"/>
              <a:gd name="connsiteY35" fmla="*/ 869761 h 1298668"/>
              <a:gd name="connsiteX36" fmla="*/ 441755 w 1282213"/>
              <a:gd name="connsiteY36" fmla="*/ 952596 h 1298668"/>
              <a:gd name="connsiteX37" fmla="*/ 607414 w 1282213"/>
              <a:gd name="connsiteY37" fmla="*/ 1021624 h 1298668"/>
              <a:gd name="connsiteX38" fmla="*/ 773072 w 1282213"/>
              <a:gd name="connsiteY38" fmla="*/ 994013 h 1298668"/>
              <a:gd name="connsiteX39" fmla="*/ 883511 w 1282213"/>
              <a:gd name="connsiteY39" fmla="*/ 911179 h 1298668"/>
              <a:gd name="connsiteX40" fmla="*/ 911121 w 1282213"/>
              <a:gd name="connsiteY40" fmla="*/ 869761 h 1298668"/>
              <a:gd name="connsiteX41" fmla="*/ 966340 w 1282213"/>
              <a:gd name="connsiteY41" fmla="*/ 773121 h 1298668"/>
              <a:gd name="connsiteX42" fmla="*/ 952535 w 1282213"/>
              <a:gd name="connsiteY42" fmla="*/ 538424 h 1298668"/>
              <a:gd name="connsiteX43" fmla="*/ 869706 w 1282213"/>
              <a:gd name="connsiteY43" fmla="*/ 455589 h 1298668"/>
              <a:gd name="connsiteX44" fmla="*/ 786877 w 1282213"/>
              <a:gd name="connsiteY44" fmla="*/ 386561 h 1298668"/>
              <a:gd name="connsiteX45" fmla="*/ 745462 w 1282213"/>
              <a:gd name="connsiteY45" fmla="*/ 372755 h 1298668"/>
              <a:gd name="connsiteX46" fmla="*/ 621219 w 1282213"/>
              <a:gd name="connsiteY46" fmla="*/ 400366 h 1298668"/>
              <a:gd name="connsiteX47" fmla="*/ 565999 w 1282213"/>
              <a:gd name="connsiteY47" fmla="*/ 483201 h 1298668"/>
              <a:gd name="connsiteX48" fmla="*/ 524585 w 1282213"/>
              <a:gd name="connsiteY48" fmla="*/ 635064 h 1298668"/>
              <a:gd name="connsiteX49" fmla="*/ 538389 w 1282213"/>
              <a:gd name="connsiteY49" fmla="*/ 717898 h 1298668"/>
              <a:gd name="connsiteX50" fmla="*/ 704048 w 1282213"/>
              <a:gd name="connsiteY50" fmla="*/ 676481 h 1298668"/>
              <a:gd name="connsiteX51" fmla="*/ 745462 w 1282213"/>
              <a:gd name="connsiteY51" fmla="*/ 621258 h 129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82213" h="1298668">
                <a:moveTo>
                  <a:pt x="552194" y="0"/>
                </a:moveTo>
                <a:cubicBezTo>
                  <a:pt x="469365" y="4602"/>
                  <a:pt x="385830" y="2073"/>
                  <a:pt x="303707" y="13806"/>
                </a:cubicBezTo>
                <a:cubicBezTo>
                  <a:pt x="252459" y="21128"/>
                  <a:pt x="235938" y="105008"/>
                  <a:pt x="207073" y="124252"/>
                </a:cubicBezTo>
                <a:lnTo>
                  <a:pt x="165658" y="151863"/>
                </a:lnTo>
                <a:cubicBezTo>
                  <a:pt x="156455" y="165669"/>
                  <a:pt x="149071" y="180879"/>
                  <a:pt x="138048" y="193280"/>
                </a:cubicBezTo>
                <a:cubicBezTo>
                  <a:pt x="112107" y="222465"/>
                  <a:pt x="55219" y="276115"/>
                  <a:pt x="55219" y="276115"/>
                </a:cubicBezTo>
                <a:cubicBezTo>
                  <a:pt x="50617" y="289921"/>
                  <a:pt x="47146" y="304156"/>
                  <a:pt x="41414" y="317532"/>
                </a:cubicBezTo>
                <a:cubicBezTo>
                  <a:pt x="33307" y="336448"/>
                  <a:pt x="20312" y="353231"/>
                  <a:pt x="13804" y="372755"/>
                </a:cubicBezTo>
                <a:cubicBezTo>
                  <a:pt x="6384" y="395016"/>
                  <a:pt x="4601" y="418774"/>
                  <a:pt x="0" y="441783"/>
                </a:cubicBezTo>
                <a:cubicBezTo>
                  <a:pt x="4601" y="561433"/>
                  <a:pt x="5566" y="681278"/>
                  <a:pt x="13804" y="800733"/>
                </a:cubicBezTo>
                <a:cubicBezTo>
                  <a:pt x="16285" y="836716"/>
                  <a:pt x="38430" y="854185"/>
                  <a:pt x="55219" y="883567"/>
                </a:cubicBezTo>
                <a:cubicBezTo>
                  <a:pt x="65429" y="901436"/>
                  <a:pt x="72619" y="920921"/>
                  <a:pt x="82829" y="938790"/>
                </a:cubicBezTo>
                <a:cubicBezTo>
                  <a:pt x="118083" y="1000488"/>
                  <a:pt x="147093" y="1016863"/>
                  <a:pt x="207073" y="1076847"/>
                </a:cubicBezTo>
                <a:cubicBezTo>
                  <a:pt x="271623" y="1141402"/>
                  <a:pt x="226023" y="1102499"/>
                  <a:pt x="317511" y="1159682"/>
                </a:cubicBezTo>
                <a:cubicBezTo>
                  <a:pt x="383935" y="1201199"/>
                  <a:pt x="345343" y="1185859"/>
                  <a:pt x="441755" y="1228711"/>
                </a:cubicBezTo>
                <a:cubicBezTo>
                  <a:pt x="483877" y="1247433"/>
                  <a:pt x="518534" y="1247691"/>
                  <a:pt x="565999" y="1256322"/>
                </a:cubicBezTo>
                <a:cubicBezTo>
                  <a:pt x="589084" y="1260520"/>
                  <a:pt x="612015" y="1265526"/>
                  <a:pt x="635023" y="1270128"/>
                </a:cubicBezTo>
                <a:cubicBezTo>
                  <a:pt x="854607" y="1259671"/>
                  <a:pt x="857727" y="1298668"/>
                  <a:pt x="980145" y="1228711"/>
                </a:cubicBezTo>
                <a:cubicBezTo>
                  <a:pt x="994551" y="1220479"/>
                  <a:pt x="1007755" y="1210303"/>
                  <a:pt x="1021560" y="1201099"/>
                </a:cubicBezTo>
                <a:cubicBezTo>
                  <a:pt x="1116103" y="1075034"/>
                  <a:pt x="1071850" y="1123193"/>
                  <a:pt x="1145804" y="1049236"/>
                </a:cubicBezTo>
                <a:cubicBezTo>
                  <a:pt x="1150405" y="1035430"/>
                  <a:pt x="1154499" y="1021445"/>
                  <a:pt x="1159608" y="1007819"/>
                </a:cubicBezTo>
                <a:cubicBezTo>
                  <a:pt x="1168309" y="984615"/>
                  <a:pt x="1180097" y="962527"/>
                  <a:pt x="1187218" y="938790"/>
                </a:cubicBezTo>
                <a:cubicBezTo>
                  <a:pt x="1197985" y="902898"/>
                  <a:pt x="1207338" y="820633"/>
                  <a:pt x="1214828" y="786927"/>
                </a:cubicBezTo>
                <a:cubicBezTo>
                  <a:pt x="1217985" y="772721"/>
                  <a:pt x="1224031" y="759316"/>
                  <a:pt x="1228633" y="745510"/>
                </a:cubicBezTo>
                <a:cubicBezTo>
                  <a:pt x="1207196" y="188107"/>
                  <a:pt x="1282213" y="511394"/>
                  <a:pt x="1187218" y="345143"/>
                </a:cubicBezTo>
                <a:cubicBezTo>
                  <a:pt x="1151800" y="283158"/>
                  <a:pt x="1171790" y="278035"/>
                  <a:pt x="1090584" y="248503"/>
                </a:cubicBezTo>
                <a:cubicBezTo>
                  <a:pt x="1064279" y="238937"/>
                  <a:pt x="1035365" y="239299"/>
                  <a:pt x="1007755" y="234697"/>
                </a:cubicBezTo>
                <a:cubicBezTo>
                  <a:pt x="980145" y="220891"/>
                  <a:pt x="954211" y="203042"/>
                  <a:pt x="924926" y="193280"/>
                </a:cubicBezTo>
                <a:cubicBezTo>
                  <a:pt x="910554" y="188489"/>
                  <a:pt x="752915" y="166734"/>
                  <a:pt x="745462" y="165669"/>
                </a:cubicBezTo>
                <a:cubicBezTo>
                  <a:pt x="676438" y="170271"/>
                  <a:pt x="606871" y="169690"/>
                  <a:pt x="538389" y="179474"/>
                </a:cubicBezTo>
                <a:cubicBezTo>
                  <a:pt x="509578" y="183590"/>
                  <a:pt x="455560" y="207086"/>
                  <a:pt x="455560" y="207086"/>
                </a:cubicBezTo>
                <a:cubicBezTo>
                  <a:pt x="357184" y="305470"/>
                  <a:pt x="463415" y="193816"/>
                  <a:pt x="386536" y="289920"/>
                </a:cubicBezTo>
                <a:cubicBezTo>
                  <a:pt x="357852" y="325777"/>
                  <a:pt x="352560" y="311148"/>
                  <a:pt x="331316" y="358949"/>
                </a:cubicBezTo>
                <a:cubicBezTo>
                  <a:pt x="312112" y="402160"/>
                  <a:pt x="301374" y="451114"/>
                  <a:pt x="289902" y="497006"/>
                </a:cubicBezTo>
                <a:cubicBezTo>
                  <a:pt x="294504" y="579841"/>
                  <a:pt x="295842" y="662921"/>
                  <a:pt x="303707" y="745510"/>
                </a:cubicBezTo>
                <a:cubicBezTo>
                  <a:pt x="307620" y="786604"/>
                  <a:pt x="355920" y="847345"/>
                  <a:pt x="372731" y="869761"/>
                </a:cubicBezTo>
                <a:cubicBezTo>
                  <a:pt x="379640" y="878974"/>
                  <a:pt x="421813" y="940630"/>
                  <a:pt x="441755" y="952596"/>
                </a:cubicBezTo>
                <a:cubicBezTo>
                  <a:pt x="532761" y="1007204"/>
                  <a:pt x="529045" y="1002032"/>
                  <a:pt x="607414" y="1021624"/>
                </a:cubicBezTo>
                <a:cubicBezTo>
                  <a:pt x="662633" y="1012420"/>
                  <a:pt x="721095" y="1014805"/>
                  <a:pt x="773072" y="994013"/>
                </a:cubicBezTo>
                <a:cubicBezTo>
                  <a:pt x="815798" y="976922"/>
                  <a:pt x="883511" y="911179"/>
                  <a:pt x="883511" y="911179"/>
                </a:cubicBezTo>
                <a:cubicBezTo>
                  <a:pt x="892714" y="897373"/>
                  <a:pt x="902889" y="884167"/>
                  <a:pt x="911121" y="869761"/>
                </a:cubicBezTo>
                <a:cubicBezTo>
                  <a:pt x="981183" y="747145"/>
                  <a:pt x="899072" y="874031"/>
                  <a:pt x="966340" y="773121"/>
                </a:cubicBezTo>
                <a:cubicBezTo>
                  <a:pt x="961738" y="694889"/>
                  <a:pt x="975351" y="613397"/>
                  <a:pt x="952535" y="538424"/>
                </a:cubicBezTo>
                <a:cubicBezTo>
                  <a:pt x="941167" y="501068"/>
                  <a:pt x="897316" y="483201"/>
                  <a:pt x="869706" y="455589"/>
                </a:cubicBezTo>
                <a:cubicBezTo>
                  <a:pt x="839174" y="425055"/>
                  <a:pt x="825318" y="405783"/>
                  <a:pt x="786877" y="386561"/>
                </a:cubicBezTo>
                <a:cubicBezTo>
                  <a:pt x="773862" y="380053"/>
                  <a:pt x="759267" y="377357"/>
                  <a:pt x="745462" y="372755"/>
                </a:cubicBezTo>
                <a:cubicBezTo>
                  <a:pt x="704048" y="381959"/>
                  <a:pt x="661089" y="385867"/>
                  <a:pt x="621219" y="400366"/>
                </a:cubicBezTo>
                <a:cubicBezTo>
                  <a:pt x="596565" y="409332"/>
                  <a:pt x="571748" y="468829"/>
                  <a:pt x="565999" y="483201"/>
                </a:cubicBezTo>
                <a:cubicBezTo>
                  <a:pt x="537974" y="553268"/>
                  <a:pt x="538449" y="565736"/>
                  <a:pt x="524585" y="635064"/>
                </a:cubicBezTo>
                <a:cubicBezTo>
                  <a:pt x="529186" y="662675"/>
                  <a:pt x="513352" y="705379"/>
                  <a:pt x="538389" y="717898"/>
                </a:cubicBezTo>
                <a:cubicBezTo>
                  <a:pt x="605404" y="751407"/>
                  <a:pt x="657315" y="707637"/>
                  <a:pt x="704048" y="676481"/>
                </a:cubicBezTo>
                <a:cubicBezTo>
                  <a:pt x="721107" y="625302"/>
                  <a:pt x="704837" y="641573"/>
                  <a:pt x="745462" y="621258"/>
                </a:cubicBezTo>
              </a:path>
            </a:pathLst>
          </a:custGeom>
          <a:ln>
            <a:solidFill>
              <a:srgbClr val="F286D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66035" y="2852613"/>
            <a:ext cx="563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286DD"/>
                </a:solidFill>
              </a:rPr>
              <a:t>= 6</a:t>
            </a:r>
            <a:endParaRPr lang="en-US" sz="2400" dirty="0">
              <a:solidFill>
                <a:srgbClr val="F286D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8680" y="274638"/>
            <a:ext cx="5977509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pple Casual"/>
                <a:cs typeface="Apple Casual"/>
              </a:rPr>
              <a:t>So…why are we discussing M.A.S.H.?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2144" y="1849969"/>
            <a:ext cx="6833411" cy="4276194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rgbClr val="F286DD"/>
                </a:solidFill>
              </a:rPr>
              <a:t>Managerial problem:</a:t>
            </a:r>
            <a:r>
              <a:rPr lang="en-US" sz="2800" dirty="0" smtClean="0"/>
              <a:t> What will my life look like after B-school, given that I have certain preferences for a career, spouse, NYC neighborhood, etc.???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b="1" dirty="0" smtClean="0">
                <a:solidFill>
                  <a:srgbClr val="F286DD"/>
                </a:solidFill>
              </a:rPr>
              <a:t>Objective Function:</a:t>
            </a:r>
            <a:r>
              <a:rPr lang="en-US" sz="2800" dirty="0" smtClean="0"/>
              <a:t> Create the best outcome possible for my life based on my preferences, but also taking into account the element of randomness that life holds (luck score).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have any pets???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6703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pple Casual"/>
                <a:cs typeface="Apple Casual"/>
              </a:rPr>
              <a:t>Our M.A.S.H. model will answer the following HUGE life questions:</a:t>
            </a:r>
            <a:endParaRPr lang="en-US" sz="3600" dirty="0">
              <a:latin typeface="Apple Casual"/>
              <a:cs typeface="Apple Casu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Where will I live???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33022" y="1748976"/>
            <a:ext cx="6364224" cy="850392"/>
          </a:xfrm>
          <a:prstGeom prst="rect">
            <a:avLst/>
          </a:prstGeom>
          <a:solidFill>
            <a:srgbClr val="BF8E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 What type of home will I live in?</a:t>
            </a:r>
            <a:endParaRPr lang="en-US" sz="3600" dirty="0"/>
          </a:p>
        </p:txBody>
      </p:sp>
      <p:sp>
        <p:nvSpPr>
          <p:cNvPr id="9" name="Rectangle 8"/>
          <p:cNvSpPr/>
          <p:nvPr/>
        </p:nvSpPr>
        <p:spPr>
          <a:xfrm>
            <a:off x="2333022" y="2764786"/>
            <a:ext cx="6364224" cy="850392"/>
          </a:xfrm>
          <a:prstGeom prst="rect">
            <a:avLst/>
          </a:prstGeom>
          <a:solidFill>
            <a:srgbClr val="BF8E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How will I get around?</a:t>
            </a:r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2333021" y="3780596"/>
            <a:ext cx="6364224" cy="850392"/>
          </a:xfrm>
          <a:prstGeom prst="rect">
            <a:avLst/>
          </a:prstGeom>
          <a:solidFill>
            <a:srgbClr val="BF8E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Who will I marry?</a:t>
            </a:r>
            <a:endParaRPr lang="en-US" sz="3600" dirty="0"/>
          </a:p>
        </p:txBody>
      </p:sp>
      <p:sp>
        <p:nvSpPr>
          <p:cNvPr id="11" name="Rectangle 10"/>
          <p:cNvSpPr/>
          <p:nvPr/>
        </p:nvSpPr>
        <p:spPr>
          <a:xfrm>
            <a:off x="2333021" y="4796406"/>
            <a:ext cx="6364224" cy="850392"/>
          </a:xfrm>
          <a:prstGeom prst="rect">
            <a:avLst/>
          </a:prstGeom>
          <a:solidFill>
            <a:srgbClr val="BF8E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How many kids will I have?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2333021" y="5812215"/>
            <a:ext cx="6364224" cy="850392"/>
          </a:xfrm>
          <a:prstGeom prst="rect">
            <a:avLst/>
          </a:prstGeom>
          <a:solidFill>
            <a:srgbClr val="BF8ED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What career will I have?</a:t>
            </a:r>
            <a:endParaRPr lang="en-US" sz="3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907" y="1699878"/>
            <a:ext cx="895602" cy="8956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584" y="2737174"/>
            <a:ext cx="973291" cy="9732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994" y="3780596"/>
            <a:ext cx="960840" cy="9608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6075" y="4741436"/>
            <a:ext cx="1070779" cy="107077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7033" y="5812215"/>
            <a:ext cx="783476" cy="783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15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How it all works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6924" y="1600200"/>
            <a:ext cx="6629875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Model 1: Constructing the game</a:t>
            </a:r>
          </a:p>
          <a:p>
            <a:pPr lvl="1"/>
            <a:r>
              <a:rPr lang="en-US" dirty="0" smtClean="0"/>
              <a:t>Generates your luck score out of 100</a:t>
            </a:r>
          </a:p>
          <a:p>
            <a:pPr lvl="1"/>
            <a:r>
              <a:rPr lang="en-US" dirty="0" smtClean="0"/>
              <a:t>Determines your preferences through your answers to category questions</a:t>
            </a:r>
          </a:p>
          <a:p>
            <a:pPr lvl="1"/>
            <a:r>
              <a:rPr lang="en-US" dirty="0" smtClean="0"/>
              <a:t>The model then chooses 4 of 10 possible options for each of the 6 categories</a:t>
            </a:r>
          </a:p>
          <a:p>
            <a:pPr lvl="1"/>
            <a:r>
              <a:rPr lang="en-US" dirty="0" smtClean="0"/>
              <a:t>Constraints: </a:t>
            </a:r>
          </a:p>
          <a:p>
            <a:pPr lvl="2"/>
            <a:r>
              <a:rPr lang="en-US" dirty="0" smtClean="0"/>
              <a:t>Luck score: Min=0 Max=100</a:t>
            </a:r>
          </a:p>
          <a:p>
            <a:pPr lvl="2"/>
            <a:r>
              <a:rPr lang="en-US" dirty="0" smtClean="0"/>
              <a:t>Exactly 4 choices per category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get my dream mansion???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715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How it all works</a:t>
            </a:r>
            <a:endParaRPr lang="en-US" dirty="0">
              <a:latin typeface="Apple Casual"/>
              <a:cs typeface="Apple Casu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get my dream mansion???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056924" y="1600200"/>
            <a:ext cx="6629875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 2: Playing the game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Leverages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assigned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utility score for each option in every category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Optimizes your future by choosing the option in each category that minimizes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difference between </a:t>
            </a:r>
            <a:r>
              <a:rPr lang="en-US" sz="2800" dirty="0" smtClean="0"/>
              <a:t>your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luck score and the total utility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score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lang="en-US" sz="2800" baseline="0" dirty="0" smtClean="0"/>
              <a:t>Constraints:</a:t>
            </a:r>
          </a:p>
          <a:p>
            <a:pPr marL="1200150" lvl="2" indent="-28575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dirty="0" smtClean="0"/>
              <a:t>Exactly 1 choice per category is selected</a:t>
            </a:r>
          </a:p>
          <a:p>
            <a:pPr marL="1200150" lvl="2" indent="-285750">
              <a:spcBef>
                <a:spcPct val="20000"/>
              </a:spcBef>
              <a:buFont typeface="Arial"/>
              <a:buChar char="•"/>
              <a:defRPr/>
            </a:pPr>
            <a:r>
              <a:rPr lang="en-US" sz="2400" baseline="0" dirty="0" smtClean="0"/>
              <a:t>Total utility cannot exceed the luck score</a:t>
            </a:r>
            <a:endParaRPr lang="en-US" sz="2800" baseline="0" dirty="0" smtClean="0"/>
          </a:p>
          <a:p>
            <a:pPr marL="1200150" lvl="2" indent="-285750">
              <a:spcBef>
                <a:spcPct val="20000"/>
              </a:spcBef>
              <a:buFont typeface="Arial"/>
              <a:buChar char="–"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656584" cy="6858000"/>
          </a:xfrm>
          <a:prstGeom prst="rect">
            <a:avLst/>
          </a:prstGeom>
          <a:solidFill>
            <a:srgbClr val="F286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</a:rPr>
              <a:t>LIFE QUESTION:</a:t>
            </a:r>
            <a:br>
              <a:rPr lang="en-US" sz="3200" dirty="0" smtClean="0">
                <a:solidFill>
                  <a:srgbClr val="000000"/>
                </a:solidFill>
              </a:rPr>
            </a:br>
            <a:r>
              <a:rPr lang="en-US" sz="3200" dirty="0" smtClean="0">
                <a:solidFill>
                  <a:srgbClr val="000000"/>
                </a:solidFill>
              </a:rPr>
              <a:t>Will I marry Justin </a:t>
            </a:r>
            <a:r>
              <a:rPr lang="en-US" sz="3200" dirty="0" err="1" smtClean="0">
                <a:solidFill>
                  <a:srgbClr val="000000"/>
                </a:solidFill>
              </a:rPr>
              <a:t>Bieber</a:t>
            </a:r>
            <a:r>
              <a:rPr lang="en-US" sz="3200" dirty="0" smtClean="0">
                <a:solidFill>
                  <a:srgbClr val="000000"/>
                </a:solidFill>
              </a:rPr>
              <a:t>???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102" y="593359"/>
            <a:ext cx="4010406" cy="2786177"/>
          </a:xfrm>
          <a:prstGeom prst="rect">
            <a:avLst/>
          </a:prstGeom>
        </p:spPr>
      </p:pic>
      <p:sp>
        <p:nvSpPr>
          <p:cNvPr id="11" name="Freeform 10"/>
          <p:cNvSpPr/>
          <p:nvPr/>
        </p:nvSpPr>
        <p:spPr>
          <a:xfrm>
            <a:off x="1789486" y="43290"/>
            <a:ext cx="4286080" cy="3780739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photo-1.jpg"/>
          <p:cNvPicPr>
            <a:picLocks noChangeAspect="1"/>
          </p:cNvPicPr>
          <p:nvPr/>
        </p:nvPicPr>
        <p:blipFill>
          <a:blip r:embed="rId3"/>
          <a:srcRect t="29514"/>
          <a:stretch>
            <a:fillRect/>
          </a:stretch>
        </p:blipFill>
        <p:spPr>
          <a:xfrm>
            <a:off x="6061508" y="4083774"/>
            <a:ext cx="2828908" cy="2658644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>
            <a:off x="5405387" y="2669604"/>
            <a:ext cx="783326" cy="634931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188712" y="3336247"/>
            <a:ext cx="478525" cy="401202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580374" y="3883173"/>
            <a:ext cx="478525" cy="401202"/>
          </a:xfrm>
          <a:custGeom>
            <a:avLst/>
            <a:gdLst>
              <a:gd name="connsiteX0" fmla="*/ 1587560 w 3230339"/>
              <a:gd name="connsiteY0" fmla="*/ 844002 h 3106070"/>
              <a:gd name="connsiteX1" fmla="*/ 1573755 w 3230339"/>
              <a:gd name="connsiteY1" fmla="*/ 747362 h 3106070"/>
              <a:gd name="connsiteX2" fmla="*/ 1490926 w 3230339"/>
              <a:gd name="connsiteY2" fmla="*/ 636916 h 3106070"/>
              <a:gd name="connsiteX3" fmla="*/ 1394291 w 3230339"/>
              <a:gd name="connsiteY3" fmla="*/ 595499 h 3106070"/>
              <a:gd name="connsiteX4" fmla="*/ 1325267 w 3230339"/>
              <a:gd name="connsiteY4" fmla="*/ 567887 h 3106070"/>
              <a:gd name="connsiteX5" fmla="*/ 1228633 w 3230339"/>
              <a:gd name="connsiteY5" fmla="*/ 554082 h 3106070"/>
              <a:gd name="connsiteX6" fmla="*/ 786877 w 3230339"/>
              <a:gd name="connsiteY6" fmla="*/ 567887 h 3106070"/>
              <a:gd name="connsiteX7" fmla="*/ 704048 w 3230339"/>
              <a:gd name="connsiteY7" fmla="*/ 609305 h 3106070"/>
              <a:gd name="connsiteX8" fmla="*/ 621219 w 3230339"/>
              <a:gd name="connsiteY8" fmla="*/ 636916 h 3106070"/>
              <a:gd name="connsiteX9" fmla="*/ 386536 w 3230339"/>
              <a:gd name="connsiteY9" fmla="*/ 761168 h 3106070"/>
              <a:gd name="connsiteX10" fmla="*/ 317512 w 3230339"/>
              <a:gd name="connsiteY10" fmla="*/ 816391 h 3106070"/>
              <a:gd name="connsiteX11" fmla="*/ 165658 w 3230339"/>
              <a:gd name="connsiteY11" fmla="*/ 982060 h 3106070"/>
              <a:gd name="connsiteX12" fmla="*/ 96634 w 3230339"/>
              <a:gd name="connsiteY12" fmla="*/ 1106311 h 3106070"/>
              <a:gd name="connsiteX13" fmla="*/ 55219 w 3230339"/>
              <a:gd name="connsiteY13" fmla="*/ 1175340 h 3106070"/>
              <a:gd name="connsiteX14" fmla="*/ 13805 w 3230339"/>
              <a:gd name="connsiteY14" fmla="*/ 1327203 h 3106070"/>
              <a:gd name="connsiteX15" fmla="*/ 0 w 3230339"/>
              <a:gd name="connsiteY15" fmla="*/ 1410037 h 3106070"/>
              <a:gd name="connsiteX16" fmla="*/ 41414 w 3230339"/>
              <a:gd name="connsiteY16" fmla="*/ 1962267 h 3106070"/>
              <a:gd name="connsiteX17" fmla="*/ 82829 w 3230339"/>
              <a:gd name="connsiteY17" fmla="*/ 2058907 h 3106070"/>
              <a:gd name="connsiteX18" fmla="*/ 179463 w 3230339"/>
              <a:gd name="connsiteY18" fmla="*/ 2210770 h 3106070"/>
              <a:gd name="connsiteX19" fmla="*/ 220878 w 3230339"/>
              <a:gd name="connsiteY19" fmla="*/ 2252187 h 3106070"/>
              <a:gd name="connsiteX20" fmla="*/ 345121 w 3230339"/>
              <a:gd name="connsiteY20" fmla="*/ 2376439 h 3106070"/>
              <a:gd name="connsiteX21" fmla="*/ 386536 w 3230339"/>
              <a:gd name="connsiteY21" fmla="*/ 2390245 h 3106070"/>
              <a:gd name="connsiteX22" fmla="*/ 469365 w 3230339"/>
              <a:gd name="connsiteY22" fmla="*/ 2431662 h 3106070"/>
              <a:gd name="connsiteX23" fmla="*/ 828292 w 3230339"/>
              <a:gd name="connsiteY23" fmla="*/ 2473079 h 3106070"/>
              <a:gd name="connsiteX24" fmla="*/ 1076779 w 3230339"/>
              <a:gd name="connsiteY24" fmla="*/ 2486885 h 3106070"/>
              <a:gd name="connsiteX25" fmla="*/ 1297657 w 3230339"/>
              <a:gd name="connsiteY25" fmla="*/ 2514496 h 3106070"/>
              <a:gd name="connsiteX26" fmla="*/ 1421901 w 3230339"/>
              <a:gd name="connsiteY26" fmla="*/ 2528302 h 3106070"/>
              <a:gd name="connsiteX27" fmla="*/ 1518535 w 3230339"/>
              <a:gd name="connsiteY27" fmla="*/ 2542108 h 3106070"/>
              <a:gd name="connsiteX28" fmla="*/ 1808437 w 3230339"/>
              <a:gd name="connsiteY28" fmla="*/ 2569719 h 3106070"/>
              <a:gd name="connsiteX29" fmla="*/ 2043120 w 3230339"/>
              <a:gd name="connsiteY29" fmla="*/ 2611137 h 3106070"/>
              <a:gd name="connsiteX30" fmla="*/ 2181169 w 3230339"/>
              <a:gd name="connsiteY30" fmla="*/ 2693971 h 3106070"/>
              <a:gd name="connsiteX31" fmla="*/ 2291608 w 3230339"/>
              <a:gd name="connsiteY31" fmla="*/ 2832028 h 3106070"/>
              <a:gd name="connsiteX32" fmla="*/ 2319218 w 3230339"/>
              <a:gd name="connsiteY32" fmla="*/ 2901057 h 3106070"/>
              <a:gd name="connsiteX33" fmla="*/ 2346827 w 3230339"/>
              <a:gd name="connsiteY33" fmla="*/ 2983892 h 3106070"/>
              <a:gd name="connsiteX34" fmla="*/ 2374437 w 3230339"/>
              <a:gd name="connsiteY34" fmla="*/ 3039114 h 3106070"/>
              <a:gd name="connsiteX35" fmla="*/ 2388242 w 3230339"/>
              <a:gd name="connsiteY35" fmla="*/ 3094337 h 3106070"/>
              <a:gd name="connsiteX36" fmla="*/ 2360632 w 3230339"/>
              <a:gd name="connsiteY36" fmla="*/ 3052920 h 3106070"/>
              <a:gd name="connsiteX37" fmla="*/ 2346827 w 3230339"/>
              <a:gd name="connsiteY37" fmla="*/ 2914863 h 3106070"/>
              <a:gd name="connsiteX38" fmla="*/ 2360632 w 3230339"/>
              <a:gd name="connsiteY38" fmla="*/ 2680165 h 3106070"/>
              <a:gd name="connsiteX39" fmla="*/ 2402047 w 3230339"/>
              <a:gd name="connsiteY39" fmla="*/ 2569719 h 3106070"/>
              <a:gd name="connsiteX40" fmla="*/ 2429657 w 3230339"/>
              <a:gd name="connsiteY40" fmla="*/ 2528302 h 3106070"/>
              <a:gd name="connsiteX41" fmla="*/ 2498681 w 3230339"/>
              <a:gd name="connsiteY41" fmla="*/ 2431662 h 3106070"/>
              <a:gd name="connsiteX42" fmla="*/ 2512486 w 3230339"/>
              <a:gd name="connsiteY42" fmla="*/ 2390245 h 3106070"/>
              <a:gd name="connsiteX43" fmla="*/ 2540096 w 3230339"/>
              <a:gd name="connsiteY43" fmla="*/ 2362633 h 3106070"/>
              <a:gd name="connsiteX44" fmla="*/ 2636730 w 3230339"/>
              <a:gd name="connsiteY44" fmla="*/ 2238382 h 3106070"/>
              <a:gd name="connsiteX45" fmla="*/ 2733364 w 3230339"/>
              <a:gd name="connsiteY45" fmla="*/ 2141742 h 3106070"/>
              <a:gd name="connsiteX46" fmla="*/ 2816193 w 3230339"/>
              <a:gd name="connsiteY46" fmla="*/ 2045101 h 3106070"/>
              <a:gd name="connsiteX47" fmla="*/ 2899022 w 3230339"/>
              <a:gd name="connsiteY47" fmla="*/ 1948461 h 3106070"/>
              <a:gd name="connsiteX48" fmla="*/ 2995656 w 3230339"/>
              <a:gd name="connsiteY48" fmla="*/ 1824210 h 3106070"/>
              <a:gd name="connsiteX49" fmla="*/ 3023266 w 3230339"/>
              <a:gd name="connsiteY49" fmla="*/ 1782792 h 3106070"/>
              <a:gd name="connsiteX50" fmla="*/ 3064681 w 3230339"/>
              <a:gd name="connsiteY50" fmla="*/ 1741375 h 3106070"/>
              <a:gd name="connsiteX51" fmla="*/ 3106095 w 3230339"/>
              <a:gd name="connsiteY51" fmla="*/ 1672346 h 3106070"/>
              <a:gd name="connsiteX52" fmla="*/ 3119900 w 3230339"/>
              <a:gd name="connsiteY52" fmla="*/ 1617124 h 3106070"/>
              <a:gd name="connsiteX53" fmla="*/ 3147510 w 3230339"/>
              <a:gd name="connsiteY53" fmla="*/ 1561901 h 3106070"/>
              <a:gd name="connsiteX54" fmla="*/ 3161315 w 3230339"/>
              <a:gd name="connsiteY54" fmla="*/ 1506678 h 3106070"/>
              <a:gd name="connsiteX55" fmla="*/ 3188924 w 3230339"/>
              <a:gd name="connsiteY55" fmla="*/ 1437649 h 3106070"/>
              <a:gd name="connsiteX56" fmla="*/ 3202729 w 3230339"/>
              <a:gd name="connsiteY56" fmla="*/ 1368620 h 3106070"/>
              <a:gd name="connsiteX57" fmla="*/ 3230339 w 3230339"/>
              <a:gd name="connsiteY57" fmla="*/ 1202951 h 3106070"/>
              <a:gd name="connsiteX58" fmla="*/ 3202729 w 3230339"/>
              <a:gd name="connsiteY58" fmla="*/ 802585 h 3106070"/>
              <a:gd name="connsiteX59" fmla="*/ 3188924 w 3230339"/>
              <a:gd name="connsiteY59" fmla="*/ 761168 h 3106070"/>
              <a:gd name="connsiteX60" fmla="*/ 3161315 w 3230339"/>
              <a:gd name="connsiteY60" fmla="*/ 719751 h 3106070"/>
              <a:gd name="connsiteX61" fmla="*/ 3147510 w 3230339"/>
              <a:gd name="connsiteY61" fmla="*/ 664528 h 3106070"/>
              <a:gd name="connsiteX62" fmla="*/ 3106095 w 3230339"/>
              <a:gd name="connsiteY62" fmla="*/ 609305 h 3106070"/>
              <a:gd name="connsiteX63" fmla="*/ 3078485 w 3230339"/>
              <a:gd name="connsiteY63" fmla="*/ 567887 h 3106070"/>
              <a:gd name="connsiteX64" fmla="*/ 2981851 w 3230339"/>
              <a:gd name="connsiteY64" fmla="*/ 416024 h 3106070"/>
              <a:gd name="connsiteX65" fmla="*/ 2843803 w 3230339"/>
              <a:gd name="connsiteY65" fmla="*/ 236550 h 3106070"/>
              <a:gd name="connsiteX66" fmla="*/ 2802388 w 3230339"/>
              <a:gd name="connsiteY66" fmla="*/ 195133 h 3106070"/>
              <a:gd name="connsiteX67" fmla="*/ 2774778 w 3230339"/>
              <a:gd name="connsiteY67" fmla="*/ 167521 h 3106070"/>
              <a:gd name="connsiteX68" fmla="*/ 2705754 w 3230339"/>
              <a:gd name="connsiteY68" fmla="*/ 126104 h 3106070"/>
              <a:gd name="connsiteX69" fmla="*/ 2664339 w 3230339"/>
              <a:gd name="connsiteY69" fmla="*/ 84687 h 3106070"/>
              <a:gd name="connsiteX70" fmla="*/ 2622925 w 3230339"/>
              <a:gd name="connsiteY70" fmla="*/ 70881 h 3106070"/>
              <a:gd name="connsiteX71" fmla="*/ 2581510 w 3230339"/>
              <a:gd name="connsiteY71" fmla="*/ 43269 h 3106070"/>
              <a:gd name="connsiteX72" fmla="*/ 2540096 w 3230339"/>
              <a:gd name="connsiteY72" fmla="*/ 29464 h 3106070"/>
              <a:gd name="connsiteX73" fmla="*/ 2484876 w 3230339"/>
              <a:gd name="connsiteY73" fmla="*/ 1852 h 3106070"/>
              <a:gd name="connsiteX74" fmla="*/ 2208779 w 3230339"/>
              <a:gd name="connsiteY74" fmla="*/ 15658 h 3106070"/>
              <a:gd name="connsiteX75" fmla="*/ 2084535 w 3230339"/>
              <a:gd name="connsiteY75" fmla="*/ 70881 h 3106070"/>
              <a:gd name="connsiteX76" fmla="*/ 2029315 w 3230339"/>
              <a:gd name="connsiteY76" fmla="*/ 98492 h 3106070"/>
              <a:gd name="connsiteX77" fmla="*/ 1987901 w 3230339"/>
              <a:gd name="connsiteY77" fmla="*/ 112298 h 3106070"/>
              <a:gd name="connsiteX78" fmla="*/ 1891267 w 3230339"/>
              <a:gd name="connsiteY78" fmla="*/ 153715 h 3106070"/>
              <a:gd name="connsiteX79" fmla="*/ 1863657 w 3230339"/>
              <a:gd name="connsiteY79" fmla="*/ 195133 h 3106070"/>
              <a:gd name="connsiteX80" fmla="*/ 1794633 w 3230339"/>
              <a:gd name="connsiteY80" fmla="*/ 250356 h 3106070"/>
              <a:gd name="connsiteX81" fmla="*/ 1725608 w 3230339"/>
              <a:gd name="connsiteY81" fmla="*/ 360801 h 3106070"/>
              <a:gd name="connsiteX82" fmla="*/ 1711803 w 3230339"/>
              <a:gd name="connsiteY82" fmla="*/ 402219 h 3106070"/>
              <a:gd name="connsiteX83" fmla="*/ 1684194 w 3230339"/>
              <a:gd name="connsiteY83" fmla="*/ 526470 h 3106070"/>
              <a:gd name="connsiteX84" fmla="*/ 1670389 w 3230339"/>
              <a:gd name="connsiteY84" fmla="*/ 650722 h 3106070"/>
              <a:gd name="connsiteX85" fmla="*/ 1642779 w 3230339"/>
              <a:gd name="connsiteY85" fmla="*/ 733556 h 3106070"/>
              <a:gd name="connsiteX86" fmla="*/ 1628974 w 3230339"/>
              <a:gd name="connsiteY86" fmla="*/ 774974 h 3106070"/>
              <a:gd name="connsiteX87" fmla="*/ 1601364 w 3230339"/>
              <a:gd name="connsiteY87" fmla="*/ 816391 h 3106070"/>
              <a:gd name="connsiteX88" fmla="*/ 1587560 w 3230339"/>
              <a:gd name="connsiteY88" fmla="*/ 844002 h 3106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3230339" h="3106070">
                <a:moveTo>
                  <a:pt x="1587560" y="844002"/>
                </a:moveTo>
                <a:cubicBezTo>
                  <a:pt x="1582959" y="832497"/>
                  <a:pt x="1584045" y="778233"/>
                  <a:pt x="1573755" y="747362"/>
                </a:cubicBezTo>
                <a:cubicBezTo>
                  <a:pt x="1562689" y="714161"/>
                  <a:pt x="1521924" y="659059"/>
                  <a:pt x="1490926" y="636916"/>
                </a:cubicBezTo>
                <a:cubicBezTo>
                  <a:pt x="1455205" y="611400"/>
                  <a:pt x="1432238" y="609730"/>
                  <a:pt x="1394291" y="595499"/>
                </a:cubicBezTo>
                <a:cubicBezTo>
                  <a:pt x="1371088" y="586797"/>
                  <a:pt x="1349308" y="573898"/>
                  <a:pt x="1325267" y="567887"/>
                </a:cubicBezTo>
                <a:cubicBezTo>
                  <a:pt x="1293700" y="559995"/>
                  <a:pt x="1260844" y="558684"/>
                  <a:pt x="1228633" y="554082"/>
                </a:cubicBezTo>
                <a:cubicBezTo>
                  <a:pt x="1081381" y="558684"/>
                  <a:pt x="933391" y="552463"/>
                  <a:pt x="786877" y="567887"/>
                </a:cubicBezTo>
                <a:cubicBezTo>
                  <a:pt x="756178" y="571119"/>
                  <a:pt x="732542" y="597432"/>
                  <a:pt x="704048" y="609305"/>
                </a:cubicBezTo>
                <a:cubicBezTo>
                  <a:pt x="677184" y="620499"/>
                  <a:pt x="647814" y="625095"/>
                  <a:pt x="621219" y="636916"/>
                </a:cubicBezTo>
                <a:cubicBezTo>
                  <a:pt x="582604" y="654079"/>
                  <a:pt x="442854" y="721743"/>
                  <a:pt x="386536" y="761168"/>
                </a:cubicBezTo>
                <a:cubicBezTo>
                  <a:pt x="362398" y="778066"/>
                  <a:pt x="339163" y="796404"/>
                  <a:pt x="317512" y="816391"/>
                </a:cubicBezTo>
                <a:cubicBezTo>
                  <a:pt x="255188" y="873925"/>
                  <a:pt x="209855" y="915761"/>
                  <a:pt x="165658" y="982060"/>
                </a:cubicBezTo>
                <a:cubicBezTo>
                  <a:pt x="108109" y="1068388"/>
                  <a:pt x="140496" y="1027354"/>
                  <a:pt x="96634" y="1106311"/>
                </a:cubicBezTo>
                <a:cubicBezTo>
                  <a:pt x="83603" y="1129768"/>
                  <a:pt x="66322" y="1150912"/>
                  <a:pt x="55219" y="1175340"/>
                </a:cubicBezTo>
                <a:cubicBezTo>
                  <a:pt x="32346" y="1225664"/>
                  <a:pt x="23515" y="1273792"/>
                  <a:pt x="13805" y="1327203"/>
                </a:cubicBezTo>
                <a:cubicBezTo>
                  <a:pt x="8798" y="1354744"/>
                  <a:pt x="4602" y="1382426"/>
                  <a:pt x="0" y="1410037"/>
                </a:cubicBezTo>
                <a:cubicBezTo>
                  <a:pt x="13805" y="1594114"/>
                  <a:pt x="18040" y="1779159"/>
                  <a:pt x="41414" y="1962267"/>
                </a:cubicBezTo>
                <a:cubicBezTo>
                  <a:pt x="45852" y="1997032"/>
                  <a:pt x="68143" y="2027086"/>
                  <a:pt x="82829" y="2058907"/>
                </a:cubicBezTo>
                <a:cubicBezTo>
                  <a:pt x="120367" y="2140244"/>
                  <a:pt x="121236" y="2144222"/>
                  <a:pt x="179463" y="2210770"/>
                </a:cubicBezTo>
                <a:cubicBezTo>
                  <a:pt x="192319" y="2225463"/>
                  <a:pt x="207908" y="2237594"/>
                  <a:pt x="220878" y="2252187"/>
                </a:cubicBezTo>
                <a:cubicBezTo>
                  <a:pt x="273667" y="2311578"/>
                  <a:pt x="280972" y="2339780"/>
                  <a:pt x="345121" y="2376439"/>
                </a:cubicBezTo>
                <a:cubicBezTo>
                  <a:pt x="357755" y="2383659"/>
                  <a:pt x="373238" y="2384335"/>
                  <a:pt x="386536" y="2390245"/>
                </a:cubicBezTo>
                <a:cubicBezTo>
                  <a:pt x="414744" y="2402783"/>
                  <a:pt x="439622" y="2423400"/>
                  <a:pt x="469365" y="2431662"/>
                </a:cubicBezTo>
                <a:cubicBezTo>
                  <a:pt x="571391" y="2460004"/>
                  <a:pt x="726101" y="2466692"/>
                  <a:pt x="828292" y="2473079"/>
                </a:cubicBezTo>
                <a:lnTo>
                  <a:pt x="1076779" y="2486885"/>
                </a:lnTo>
                <a:lnTo>
                  <a:pt x="1297657" y="2514496"/>
                </a:lnTo>
                <a:lnTo>
                  <a:pt x="1421901" y="2528302"/>
                </a:lnTo>
                <a:cubicBezTo>
                  <a:pt x="1454188" y="2532338"/>
                  <a:pt x="1486158" y="2538870"/>
                  <a:pt x="1518535" y="2542108"/>
                </a:cubicBezTo>
                <a:cubicBezTo>
                  <a:pt x="1615269" y="2551782"/>
                  <a:pt x="1712492" y="2552786"/>
                  <a:pt x="1808437" y="2569719"/>
                </a:cubicBezTo>
                <a:cubicBezTo>
                  <a:pt x="2111549" y="2623213"/>
                  <a:pt x="1765839" y="2576474"/>
                  <a:pt x="2043120" y="2611137"/>
                </a:cubicBezTo>
                <a:cubicBezTo>
                  <a:pt x="2089136" y="2638748"/>
                  <a:pt x="2147646" y="2652065"/>
                  <a:pt x="2181169" y="2693971"/>
                </a:cubicBezTo>
                <a:lnTo>
                  <a:pt x="2291608" y="2832028"/>
                </a:lnTo>
                <a:cubicBezTo>
                  <a:pt x="2300811" y="2855038"/>
                  <a:pt x="2310750" y="2877767"/>
                  <a:pt x="2319218" y="2901057"/>
                </a:cubicBezTo>
                <a:cubicBezTo>
                  <a:pt x="2329164" y="2928410"/>
                  <a:pt x="2336018" y="2956868"/>
                  <a:pt x="2346827" y="2983892"/>
                </a:cubicBezTo>
                <a:cubicBezTo>
                  <a:pt x="2354470" y="3003000"/>
                  <a:pt x="2365234" y="3020707"/>
                  <a:pt x="2374437" y="3039114"/>
                </a:cubicBezTo>
                <a:cubicBezTo>
                  <a:pt x="2379039" y="3057522"/>
                  <a:pt x="2401658" y="3080920"/>
                  <a:pt x="2388242" y="3094337"/>
                </a:cubicBezTo>
                <a:cubicBezTo>
                  <a:pt x="2376510" y="3106070"/>
                  <a:pt x="2364363" y="3069087"/>
                  <a:pt x="2360632" y="3052920"/>
                </a:cubicBezTo>
                <a:cubicBezTo>
                  <a:pt x="2350233" y="3007856"/>
                  <a:pt x="2351429" y="2960882"/>
                  <a:pt x="2346827" y="2914863"/>
                </a:cubicBezTo>
                <a:cubicBezTo>
                  <a:pt x="2351429" y="2836630"/>
                  <a:pt x="2353202" y="2758180"/>
                  <a:pt x="2360632" y="2680165"/>
                </a:cubicBezTo>
                <a:cubicBezTo>
                  <a:pt x="2364514" y="2639397"/>
                  <a:pt x="2382128" y="2604579"/>
                  <a:pt x="2402047" y="2569719"/>
                </a:cubicBezTo>
                <a:cubicBezTo>
                  <a:pt x="2410279" y="2555313"/>
                  <a:pt x="2421425" y="2542708"/>
                  <a:pt x="2429657" y="2528302"/>
                </a:cubicBezTo>
                <a:cubicBezTo>
                  <a:pt x="2478111" y="2443501"/>
                  <a:pt x="2431221" y="2499125"/>
                  <a:pt x="2498681" y="2431662"/>
                </a:cubicBezTo>
                <a:cubicBezTo>
                  <a:pt x="2503283" y="2417856"/>
                  <a:pt x="2504999" y="2402724"/>
                  <a:pt x="2512486" y="2390245"/>
                </a:cubicBezTo>
                <a:cubicBezTo>
                  <a:pt x="2519182" y="2379084"/>
                  <a:pt x="2531854" y="2372707"/>
                  <a:pt x="2540096" y="2362633"/>
                </a:cubicBezTo>
                <a:cubicBezTo>
                  <a:pt x="2573320" y="2322024"/>
                  <a:pt x="2599630" y="2275484"/>
                  <a:pt x="2636730" y="2238382"/>
                </a:cubicBezTo>
                <a:cubicBezTo>
                  <a:pt x="2668941" y="2206169"/>
                  <a:pt x="2708096" y="2179647"/>
                  <a:pt x="2733364" y="2141742"/>
                </a:cubicBezTo>
                <a:cubicBezTo>
                  <a:pt x="2786079" y="2062661"/>
                  <a:pt x="2732505" y="2137163"/>
                  <a:pt x="2816193" y="2045101"/>
                </a:cubicBezTo>
                <a:cubicBezTo>
                  <a:pt x="2844731" y="2013707"/>
                  <a:pt x="2872269" y="1981389"/>
                  <a:pt x="2899022" y="1948461"/>
                </a:cubicBezTo>
                <a:cubicBezTo>
                  <a:pt x="2932107" y="1907739"/>
                  <a:pt x="2966553" y="1867867"/>
                  <a:pt x="2995656" y="1824210"/>
                </a:cubicBezTo>
                <a:cubicBezTo>
                  <a:pt x="3004859" y="1810404"/>
                  <a:pt x="3012644" y="1795539"/>
                  <a:pt x="3023266" y="1782792"/>
                </a:cubicBezTo>
                <a:cubicBezTo>
                  <a:pt x="3035764" y="1767793"/>
                  <a:pt x="3050876" y="1755181"/>
                  <a:pt x="3064681" y="1741375"/>
                </a:cubicBezTo>
                <a:cubicBezTo>
                  <a:pt x="3124963" y="1560506"/>
                  <a:pt x="3030305" y="1823934"/>
                  <a:pt x="3106095" y="1672346"/>
                </a:cubicBezTo>
                <a:cubicBezTo>
                  <a:pt x="3114580" y="1655375"/>
                  <a:pt x="3113238" y="1634890"/>
                  <a:pt x="3119900" y="1617124"/>
                </a:cubicBezTo>
                <a:cubicBezTo>
                  <a:pt x="3127126" y="1597854"/>
                  <a:pt x="3140284" y="1581171"/>
                  <a:pt x="3147510" y="1561901"/>
                </a:cubicBezTo>
                <a:cubicBezTo>
                  <a:pt x="3154172" y="1544135"/>
                  <a:pt x="3155315" y="1524679"/>
                  <a:pt x="3161315" y="1506678"/>
                </a:cubicBezTo>
                <a:cubicBezTo>
                  <a:pt x="3169151" y="1483168"/>
                  <a:pt x="3181804" y="1461386"/>
                  <a:pt x="3188924" y="1437649"/>
                </a:cubicBezTo>
                <a:cubicBezTo>
                  <a:pt x="3195666" y="1415173"/>
                  <a:pt x="3197639" y="1391527"/>
                  <a:pt x="3202729" y="1368620"/>
                </a:cubicBezTo>
                <a:cubicBezTo>
                  <a:pt x="3228790" y="1251340"/>
                  <a:pt x="3207811" y="1383187"/>
                  <a:pt x="3230339" y="1202951"/>
                </a:cubicBezTo>
                <a:cubicBezTo>
                  <a:pt x="3221136" y="1069496"/>
                  <a:pt x="3215215" y="935773"/>
                  <a:pt x="3202729" y="802585"/>
                </a:cubicBezTo>
                <a:cubicBezTo>
                  <a:pt x="3201371" y="788096"/>
                  <a:pt x="3195432" y="774184"/>
                  <a:pt x="3188924" y="761168"/>
                </a:cubicBezTo>
                <a:cubicBezTo>
                  <a:pt x="3181504" y="746328"/>
                  <a:pt x="3170518" y="733557"/>
                  <a:pt x="3161315" y="719751"/>
                </a:cubicBezTo>
                <a:cubicBezTo>
                  <a:pt x="3156713" y="701343"/>
                  <a:pt x="3155995" y="681499"/>
                  <a:pt x="3147510" y="664528"/>
                </a:cubicBezTo>
                <a:cubicBezTo>
                  <a:pt x="3137220" y="643948"/>
                  <a:pt x="3119468" y="628029"/>
                  <a:pt x="3106095" y="609305"/>
                </a:cubicBezTo>
                <a:cubicBezTo>
                  <a:pt x="3096451" y="595803"/>
                  <a:pt x="3086430" y="582454"/>
                  <a:pt x="3078485" y="567887"/>
                </a:cubicBezTo>
                <a:cubicBezTo>
                  <a:pt x="3001745" y="427188"/>
                  <a:pt x="3058436" y="492615"/>
                  <a:pt x="2981851" y="416024"/>
                </a:cubicBezTo>
                <a:cubicBezTo>
                  <a:pt x="2934908" y="298657"/>
                  <a:pt x="2971764" y="364519"/>
                  <a:pt x="2843803" y="236550"/>
                </a:cubicBezTo>
                <a:lnTo>
                  <a:pt x="2802388" y="195133"/>
                </a:lnTo>
                <a:cubicBezTo>
                  <a:pt x="2793185" y="185929"/>
                  <a:pt x="2785939" y="174218"/>
                  <a:pt x="2774778" y="167521"/>
                </a:cubicBezTo>
                <a:cubicBezTo>
                  <a:pt x="2751770" y="153715"/>
                  <a:pt x="2727219" y="142204"/>
                  <a:pt x="2705754" y="126104"/>
                </a:cubicBezTo>
                <a:cubicBezTo>
                  <a:pt x="2690135" y="114389"/>
                  <a:pt x="2680583" y="95517"/>
                  <a:pt x="2664339" y="84687"/>
                </a:cubicBezTo>
                <a:cubicBezTo>
                  <a:pt x="2652232" y="76615"/>
                  <a:pt x="2635940" y="77389"/>
                  <a:pt x="2622925" y="70881"/>
                </a:cubicBezTo>
                <a:cubicBezTo>
                  <a:pt x="2608085" y="63460"/>
                  <a:pt x="2596350" y="50689"/>
                  <a:pt x="2581510" y="43269"/>
                </a:cubicBezTo>
                <a:cubicBezTo>
                  <a:pt x="2568495" y="36761"/>
                  <a:pt x="2553471" y="35196"/>
                  <a:pt x="2540096" y="29464"/>
                </a:cubicBezTo>
                <a:cubicBezTo>
                  <a:pt x="2521181" y="21357"/>
                  <a:pt x="2503283" y="11056"/>
                  <a:pt x="2484876" y="1852"/>
                </a:cubicBezTo>
                <a:cubicBezTo>
                  <a:pt x="2392844" y="6454"/>
                  <a:pt x="2299586" y="0"/>
                  <a:pt x="2208779" y="15658"/>
                </a:cubicBezTo>
                <a:cubicBezTo>
                  <a:pt x="2164117" y="23359"/>
                  <a:pt x="2125684" y="51888"/>
                  <a:pt x="2084535" y="70881"/>
                </a:cubicBezTo>
                <a:cubicBezTo>
                  <a:pt x="2065850" y="79505"/>
                  <a:pt x="2048230" y="90385"/>
                  <a:pt x="2029315" y="98492"/>
                </a:cubicBezTo>
                <a:cubicBezTo>
                  <a:pt x="2015940" y="104224"/>
                  <a:pt x="2000916" y="105790"/>
                  <a:pt x="1987901" y="112298"/>
                </a:cubicBezTo>
                <a:cubicBezTo>
                  <a:pt x="1892570" y="159967"/>
                  <a:pt x="2006184" y="124985"/>
                  <a:pt x="1891267" y="153715"/>
                </a:cubicBezTo>
                <a:cubicBezTo>
                  <a:pt x="1882064" y="167521"/>
                  <a:pt x="1875389" y="183400"/>
                  <a:pt x="1863657" y="195133"/>
                </a:cubicBezTo>
                <a:cubicBezTo>
                  <a:pt x="1820920" y="237873"/>
                  <a:pt x="1826515" y="204807"/>
                  <a:pt x="1794633" y="250356"/>
                </a:cubicBezTo>
                <a:cubicBezTo>
                  <a:pt x="1769738" y="285922"/>
                  <a:pt x="1725608" y="360801"/>
                  <a:pt x="1725608" y="360801"/>
                </a:cubicBezTo>
                <a:cubicBezTo>
                  <a:pt x="1721006" y="374607"/>
                  <a:pt x="1715801" y="388226"/>
                  <a:pt x="1711803" y="402219"/>
                </a:cubicBezTo>
                <a:cubicBezTo>
                  <a:pt x="1703193" y="432357"/>
                  <a:pt x="1688259" y="498012"/>
                  <a:pt x="1684194" y="526470"/>
                </a:cubicBezTo>
                <a:cubicBezTo>
                  <a:pt x="1678301" y="567723"/>
                  <a:pt x="1678561" y="609859"/>
                  <a:pt x="1670389" y="650722"/>
                </a:cubicBezTo>
                <a:cubicBezTo>
                  <a:pt x="1664681" y="679262"/>
                  <a:pt x="1651982" y="705945"/>
                  <a:pt x="1642779" y="733556"/>
                </a:cubicBezTo>
                <a:cubicBezTo>
                  <a:pt x="1638177" y="747362"/>
                  <a:pt x="1637046" y="762865"/>
                  <a:pt x="1628974" y="774974"/>
                </a:cubicBezTo>
                <a:cubicBezTo>
                  <a:pt x="1619771" y="788780"/>
                  <a:pt x="1614320" y="806026"/>
                  <a:pt x="1601364" y="816391"/>
                </a:cubicBezTo>
                <a:cubicBezTo>
                  <a:pt x="1590001" y="825481"/>
                  <a:pt x="1592161" y="855507"/>
                  <a:pt x="1587560" y="844002"/>
                </a:cubicBezTo>
                <a:close/>
              </a:path>
            </a:pathLst>
          </a:custGeom>
          <a:noFill/>
          <a:ln w="38100">
            <a:solidFill>
              <a:srgbClr val="F286D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411257" y="3737449"/>
            <a:ext cx="4941372" cy="2755725"/>
          </a:xfrm>
        </p:spPr>
        <p:txBody>
          <a:bodyPr/>
          <a:lstStyle/>
          <a:p>
            <a:r>
              <a:rPr lang="en-US" dirty="0" smtClean="0">
                <a:latin typeface="Apple Casual"/>
                <a:cs typeface="Apple Casual"/>
              </a:rPr>
              <a:t>M.A.S.H. Victim: Michelle</a:t>
            </a:r>
            <a:endParaRPr lang="en-US" dirty="0">
              <a:latin typeface="Apple Casual"/>
              <a:cs typeface="Apple Casu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692</Words>
  <Application>Microsoft Macintosh PowerPoint</Application>
  <PresentationFormat>On-screen Show (4:3)</PresentationFormat>
  <Paragraphs>84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Why is it called M.A.S.H.?</vt:lpstr>
      <vt:lpstr>What is M.A.S.H.?</vt:lpstr>
      <vt:lpstr>How does M.A.S.H. work?</vt:lpstr>
      <vt:lpstr>So…why are we discussing M.A.S.H.?</vt:lpstr>
      <vt:lpstr>Our M.A.S.H. model will answer the following HUGE life questions:</vt:lpstr>
      <vt:lpstr>How it all works</vt:lpstr>
      <vt:lpstr>How it all works</vt:lpstr>
      <vt:lpstr>M.A.S.H. Victim: Michelle</vt:lpstr>
      <vt:lpstr>Slide 10</vt:lpstr>
      <vt:lpstr>Slide 11</vt:lpstr>
      <vt:lpstr>Slide 12</vt:lpstr>
      <vt:lpstr>Playing the game of M.A.S.H. </vt:lpstr>
      <vt:lpstr>Slide 14</vt:lpstr>
      <vt:lpstr>Slide 15</vt:lpstr>
      <vt:lpstr>Slide 16</vt:lpstr>
      <vt:lpstr>Slide 17</vt:lpstr>
      <vt:lpstr>Model results</vt:lpstr>
      <vt:lpstr>Other uses for our model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Michelle Kramer</dc:creator>
  <cp:lastModifiedBy>Michelle Kramer</cp:lastModifiedBy>
  <cp:revision>40</cp:revision>
  <dcterms:created xsi:type="dcterms:W3CDTF">2011-12-19T16:45:38Z</dcterms:created>
  <dcterms:modified xsi:type="dcterms:W3CDTF">2011-12-19T16:45:52Z</dcterms:modified>
</cp:coreProperties>
</file>